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9" r:id="rId1"/>
  </p:sldMasterIdLst>
  <p:notesMasterIdLst>
    <p:notesMasterId r:id="rId7"/>
  </p:notesMasterIdLst>
  <p:sldIdLst>
    <p:sldId id="256" r:id="rId2"/>
    <p:sldId id="257" r:id="rId3"/>
    <p:sldId id="258" r:id="rId4"/>
    <p:sldId id="259" r:id="rId5"/>
    <p:sldId id="260" r:id="rId6"/>
  </p:sldIdLst>
  <p:sldSz cx="12192000" cy="6858000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8" d="100"/>
          <a:sy n="78" d="100"/>
        </p:scale>
        <p:origin x="778" y="7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82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90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1" name="Google Shape;101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13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" name="Google Shape;13;p2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4" name="Google Shape;14;p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" name="Google Shape;15;p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" name="Google Shape;16;p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11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1" name="Google Shape;71;p1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1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1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2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12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7" name="Google Shape;77;p1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1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1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3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3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0" name="Google Shape;20;p3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1" name="Google Shape;21;p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4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rial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4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27" name="Google Shape;27;p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" name="Google Shape;28;p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5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rial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5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3" name="Google Shape;33;p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4" name="Google Shape;34;p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6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6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39" name="Google Shape;39;p6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0" name="Google Shape;40;p6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1" name="Google Shape;41;p6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2" name="Google Shape;42;p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3" name="Google Shape;43;p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" name="Google Shape;44;p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9" name="Google Shape;49;p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9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9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57" name="Google Shape;57;p9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58" name="Google Shape;58;p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0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10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64" name="Google Shape;64;p10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5" name="Google Shape;65;p1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1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1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None/>
              <a:defRPr sz="4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9" name="Google Shape;9;p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0" name="Google Shape;10;p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jpg"/><Relationship Id="rId4" Type="http://schemas.openxmlformats.org/officeDocument/2006/relationships/image" Target="../media/image4.jp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g"/><Relationship Id="rId3" Type="http://schemas.openxmlformats.org/officeDocument/2006/relationships/image" Target="../media/image7.jpg"/><Relationship Id="rId7" Type="http://schemas.openxmlformats.org/officeDocument/2006/relationships/image" Target="../media/image11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png"/><Relationship Id="rId5" Type="http://schemas.openxmlformats.org/officeDocument/2006/relationships/image" Target="../media/image9.jpg"/><Relationship Id="rId4" Type="http://schemas.openxmlformats.org/officeDocument/2006/relationships/image" Target="../media/image8.jp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13.jpg"/><Relationship Id="rId7" Type="http://schemas.openxmlformats.org/officeDocument/2006/relationships/image" Target="../media/image17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6.jpg"/><Relationship Id="rId5" Type="http://schemas.openxmlformats.org/officeDocument/2006/relationships/image" Target="../media/image15.png"/><Relationship Id="rId4" Type="http://schemas.openxmlformats.org/officeDocument/2006/relationships/image" Target="../media/image14.png"/><Relationship Id="rId9" Type="http://schemas.openxmlformats.org/officeDocument/2006/relationships/image" Target="../media/image19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jpg"/><Relationship Id="rId4" Type="http://schemas.openxmlformats.org/officeDocument/2006/relationships/image" Target="../media/image22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3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None/>
            </a:pPr>
            <a:r>
              <a:rPr lang="en-US"/>
              <a:t>The Early Years – Growing Up</a:t>
            </a:r>
            <a:endParaRPr/>
          </a:p>
        </p:txBody>
      </p:sp>
      <p:sp>
        <p:nvSpPr>
          <p:cNvPr id="85" name="Google Shape;85;p13"/>
          <p:cNvSpPr txBox="1">
            <a:spLocks noGrp="1"/>
          </p:cNvSpPr>
          <p:nvPr>
            <p:ph type="body" idx="1"/>
          </p:nvPr>
        </p:nvSpPr>
        <p:spPr>
          <a:xfrm>
            <a:off x="838200" y="1690688"/>
            <a:ext cx="5601236" cy="44862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lnSpcReduction="10000"/>
          </a:bodyPr>
          <a:lstStyle/>
          <a:p>
            <a:pPr marL="22860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/>
              <a:t>Louviers, Colorado</a:t>
            </a:r>
            <a:endParaRPr/>
          </a:p>
          <a:p>
            <a:pPr marL="68580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en-US"/>
              <a:t>Population (1990) – 300</a:t>
            </a:r>
            <a:endParaRPr/>
          </a:p>
          <a:p>
            <a:pPr marL="68580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en-US"/>
              <a:t>Elevation – 5669 ft</a:t>
            </a:r>
            <a:endParaRPr/>
          </a:p>
          <a:p>
            <a:pPr marL="68580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en-US"/>
              <a:t>Built in 1906 by the DuPont Company to make TNT</a:t>
            </a:r>
            <a:endParaRPr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/>
              <a:t>Graduated from Douglas County High School (10-12) in 1991</a:t>
            </a:r>
            <a:endParaRPr/>
          </a:p>
          <a:p>
            <a:pPr marL="68580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en-US"/>
              <a:t>Enrollment (1991) – 842</a:t>
            </a:r>
            <a:endParaRPr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/>
              <a:t>Umpired Baseball from age 16-21</a:t>
            </a:r>
            <a:endParaRPr/>
          </a:p>
          <a:p>
            <a:pPr marL="68580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en-US"/>
              <a:t>Worked over 600 games at little league and high school level</a:t>
            </a:r>
            <a:endParaRPr/>
          </a:p>
          <a:p>
            <a:pPr marL="685800" lvl="1" indent="-762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endParaRPr/>
          </a:p>
        </p:txBody>
      </p:sp>
      <p:pic>
        <p:nvPicPr>
          <p:cNvPr id="86" name="Google Shape;86;p1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512935" y="1433111"/>
            <a:ext cx="3038020" cy="2014340"/>
          </a:xfrm>
          <a:prstGeom prst="rect">
            <a:avLst/>
          </a:prstGeom>
          <a:noFill/>
          <a:ln>
            <a:noFill/>
          </a:ln>
        </p:spPr>
      </p:pic>
      <p:pic>
        <p:nvPicPr>
          <p:cNvPr id="87" name="Google Shape;87;p13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207778" y="3777822"/>
            <a:ext cx="2326980" cy="20305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14"/>
          <p:cNvSpPr txBox="1">
            <a:spLocks noGrp="1"/>
          </p:cNvSpPr>
          <p:nvPr>
            <p:ph type="title"/>
          </p:nvPr>
        </p:nvSpPr>
        <p:spPr>
          <a:xfrm>
            <a:off x="838199" y="365125"/>
            <a:ext cx="11061879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None/>
            </a:pPr>
            <a:r>
              <a:rPr lang="en-US" sz="4000" dirty="0"/>
              <a:t>College and Military – Moving Up, Moving Out</a:t>
            </a:r>
            <a:endParaRPr sz="4000" dirty="0"/>
          </a:p>
        </p:txBody>
      </p:sp>
      <p:sp>
        <p:nvSpPr>
          <p:cNvPr id="94" name="Google Shape;94;p14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562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2860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 sz="2400" dirty="0"/>
              <a:t>Graduated from Embry-Riddle Aeronautical University in 1995</a:t>
            </a:r>
            <a:endParaRPr sz="2400" dirty="0"/>
          </a:p>
          <a:p>
            <a:pPr marL="68580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en-US" sz="2000" dirty="0"/>
              <a:t>4-year Air Force ROTC Scholarship</a:t>
            </a:r>
            <a:endParaRPr sz="2000" dirty="0"/>
          </a:p>
          <a:p>
            <a:pPr marL="68580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en-US" sz="2000" dirty="0"/>
              <a:t>Degree in Aviation Computer Science</a:t>
            </a:r>
            <a:endParaRPr sz="2000" dirty="0"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 sz="2400" dirty="0"/>
              <a:t>Active Duty U.S. Air Force 1995-1999</a:t>
            </a:r>
            <a:endParaRPr sz="2400" dirty="0"/>
          </a:p>
          <a:p>
            <a:pPr marL="68580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en-US" sz="2000" dirty="0"/>
              <a:t>Served as a communications officer (Software Engineer) at U.S. Strategic Command, Offutt AFB, Nebraska</a:t>
            </a:r>
            <a:endParaRPr sz="2000" dirty="0"/>
          </a:p>
          <a:p>
            <a:pPr marL="114300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</a:pPr>
            <a:r>
              <a:rPr lang="en-US" sz="1800" dirty="0"/>
              <a:t>Spent a lot of time underground working on CCPDS-R (real-life version of the WOPR in </a:t>
            </a:r>
            <a:r>
              <a:rPr lang="en-US" sz="1800" dirty="0" err="1"/>
              <a:t>WarGames</a:t>
            </a:r>
            <a:r>
              <a:rPr lang="en-US" sz="1800" dirty="0"/>
              <a:t>)</a:t>
            </a:r>
            <a:endParaRPr sz="1800" dirty="0"/>
          </a:p>
          <a:p>
            <a:pPr marL="114300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</a:pPr>
            <a:r>
              <a:rPr lang="en-US" sz="1800" dirty="0"/>
              <a:t>It was cold</a:t>
            </a:r>
            <a:endParaRPr sz="1800" dirty="0"/>
          </a:p>
        </p:txBody>
      </p:sp>
      <p:pic>
        <p:nvPicPr>
          <p:cNvPr id="95" name="Google Shape;95;p14" descr="Related image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369138" y="2907129"/>
            <a:ext cx="1887269" cy="1991943"/>
          </a:xfrm>
          <a:prstGeom prst="rect">
            <a:avLst/>
          </a:prstGeom>
          <a:noFill/>
          <a:ln>
            <a:noFill/>
          </a:ln>
        </p:spPr>
      </p:pic>
      <p:pic>
        <p:nvPicPr>
          <p:cNvPr id="96" name="Google Shape;96;p14" descr="Related image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915956" y="5132256"/>
            <a:ext cx="2513179" cy="1571222"/>
          </a:xfrm>
          <a:prstGeom prst="rect">
            <a:avLst/>
          </a:prstGeom>
          <a:noFill/>
          <a:ln>
            <a:noFill/>
          </a:ln>
        </p:spPr>
      </p:pic>
      <p:pic>
        <p:nvPicPr>
          <p:cNvPr id="97" name="Google Shape;97;p14"/>
          <p:cNvPicPr preferRelativeResize="0"/>
          <p:nvPr/>
        </p:nvPicPr>
        <p:blipFill rotWithShape="1">
          <a:blip r:embed="rId5">
            <a:alphaModFix/>
          </a:blip>
          <a:srcRect r="58967" b="52801"/>
          <a:stretch/>
        </p:blipFill>
        <p:spPr>
          <a:xfrm rot="-5400000">
            <a:off x="9232589" y="1998397"/>
            <a:ext cx="2141632" cy="3193350"/>
          </a:xfrm>
          <a:prstGeom prst="rect">
            <a:avLst/>
          </a:prstGeom>
          <a:noFill/>
          <a:ln>
            <a:noFill/>
          </a:ln>
        </p:spPr>
      </p:pic>
      <p:pic>
        <p:nvPicPr>
          <p:cNvPr id="98" name="Google Shape;98;p14" descr="Image result for embry riddle aeronautical university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6876290" y="1589650"/>
            <a:ext cx="1571222" cy="157122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15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9460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None/>
            </a:pPr>
            <a:r>
              <a:rPr lang="en-US"/>
              <a:t>Raytheon – Climbing the Corp Ladder</a:t>
            </a:r>
            <a:endParaRPr/>
          </a:p>
        </p:txBody>
      </p:sp>
      <p:sp>
        <p:nvSpPr>
          <p:cNvPr id="104" name="Google Shape;104;p15"/>
          <p:cNvSpPr txBox="1">
            <a:spLocks noGrp="1"/>
          </p:cNvSpPr>
          <p:nvPr>
            <p:ph type="body" idx="1"/>
          </p:nvPr>
        </p:nvSpPr>
        <p:spPr>
          <a:xfrm>
            <a:off x="520521" y="1771692"/>
            <a:ext cx="633104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lnSpcReduction="10000"/>
          </a:bodyPr>
          <a:lstStyle/>
          <a:p>
            <a:pPr marL="22860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/>
              <a:t>Worked for Raytheon Missile Systems 1999-2019</a:t>
            </a:r>
            <a:endParaRPr/>
          </a:p>
          <a:p>
            <a:pPr marL="68580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en-US"/>
              <a:t>Software Engineer</a:t>
            </a:r>
            <a:endParaRPr/>
          </a:p>
          <a:p>
            <a:pPr marL="114300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</a:pPr>
            <a:r>
              <a:rPr lang="en-US"/>
              <a:t>International AMRAAM, HARM Targeting System, JSOW</a:t>
            </a:r>
            <a:endParaRPr/>
          </a:p>
          <a:p>
            <a:pPr marL="114300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</a:pPr>
            <a:r>
              <a:rPr lang="en-US"/>
              <a:t>Earned MBA degree from UofA</a:t>
            </a:r>
            <a:endParaRPr/>
          </a:p>
          <a:p>
            <a:pPr marL="68580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en-US"/>
              <a:t>Program and Functional Manager</a:t>
            </a:r>
            <a:endParaRPr/>
          </a:p>
          <a:p>
            <a:pPr marL="114300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</a:pPr>
            <a:r>
              <a:rPr lang="en-US"/>
              <a:t>Active Protection System</a:t>
            </a:r>
            <a:endParaRPr/>
          </a:p>
          <a:p>
            <a:pPr marL="114300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</a:pPr>
            <a:r>
              <a:rPr lang="en-US"/>
              <a:t>Program Planning and Scheduling</a:t>
            </a:r>
            <a:endParaRPr/>
          </a:p>
          <a:p>
            <a:pPr marL="114300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</a:pPr>
            <a:r>
              <a:rPr lang="en-US"/>
              <a:t>Global Trade</a:t>
            </a:r>
            <a:endParaRPr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/>
              <a:t>Retired as Senior Program Manager (executive level)</a:t>
            </a:r>
            <a:endParaRPr/>
          </a:p>
        </p:txBody>
      </p:sp>
      <p:pic>
        <p:nvPicPr>
          <p:cNvPr id="105" name="Google Shape;105;p15" descr="Related image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457788" y="1437422"/>
            <a:ext cx="2581312" cy="668541"/>
          </a:xfrm>
          <a:prstGeom prst="rect">
            <a:avLst/>
          </a:prstGeom>
          <a:noFill/>
          <a:ln>
            <a:noFill/>
          </a:ln>
        </p:spPr>
      </p:pic>
      <p:pic>
        <p:nvPicPr>
          <p:cNvPr id="106" name="Google Shape;106;p15" descr="Image result for amraam missile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596088" y="2105963"/>
            <a:ext cx="1723399" cy="11451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07" name="Google Shape;107;p15" descr="Image result for jsow missile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9617664" y="2214416"/>
            <a:ext cx="2024651" cy="924841"/>
          </a:xfrm>
          <a:prstGeom prst="rect">
            <a:avLst/>
          </a:prstGeom>
          <a:noFill/>
          <a:ln>
            <a:noFill/>
          </a:ln>
        </p:spPr>
      </p:pic>
      <p:pic>
        <p:nvPicPr>
          <p:cNvPr id="108" name="Google Shape;108;p15" descr="pmx"/>
          <p:cNvPicPr preferRelativeResize="0"/>
          <p:nvPr/>
        </p:nvPicPr>
        <p:blipFill rotWithShape="1">
          <a:blip r:embed="rId6">
            <a:alphaModFix/>
          </a:blip>
          <a:srcRect t="16125" b="19372"/>
          <a:stretch/>
        </p:blipFill>
        <p:spPr>
          <a:xfrm>
            <a:off x="6953025" y="4921971"/>
            <a:ext cx="2152153" cy="1291923"/>
          </a:xfrm>
          <a:prstGeom prst="rect">
            <a:avLst/>
          </a:prstGeom>
          <a:noFill/>
          <a:ln>
            <a:noFill/>
          </a:ln>
        </p:spPr>
      </p:pic>
      <p:pic>
        <p:nvPicPr>
          <p:cNvPr id="109" name="Google Shape;109;p15" descr="CT&amp;E1-1_NTTR_Four_Aircraft_2004_01_16_Photo20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8707578" y="3347624"/>
            <a:ext cx="1922411" cy="1448149"/>
          </a:xfrm>
          <a:prstGeom prst="rect">
            <a:avLst/>
          </a:prstGeom>
          <a:noFill/>
          <a:ln>
            <a:noFill/>
          </a:ln>
        </p:spPr>
      </p:pic>
      <p:pic>
        <p:nvPicPr>
          <p:cNvPr id="110" name="Google Shape;110;p15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10225284" y="4921971"/>
            <a:ext cx="1627632" cy="159105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16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None/>
            </a:pPr>
            <a:r>
              <a:rPr lang="en-US" dirty="0"/>
              <a:t>Teaching and Personal – Transitions</a:t>
            </a:r>
            <a:endParaRPr dirty="0"/>
          </a:p>
        </p:txBody>
      </p:sp>
      <p:sp>
        <p:nvSpPr>
          <p:cNvPr id="116" name="Google Shape;116;p16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781541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lnSpcReduction="10000"/>
          </a:bodyPr>
          <a:lstStyle/>
          <a:p>
            <a:pPr marL="22860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 dirty="0" err="1"/>
              <a:t>UofA</a:t>
            </a:r>
            <a:r>
              <a:rPr lang="en-US" dirty="0"/>
              <a:t> </a:t>
            </a:r>
            <a:r>
              <a:rPr lang="en-US" dirty="0" err="1"/>
              <a:t>TeachArizona</a:t>
            </a:r>
            <a:r>
              <a:rPr lang="en-US" dirty="0"/>
              <a:t> Program </a:t>
            </a:r>
            <a:endParaRPr dirty="0"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 dirty="0"/>
              <a:t>2020-2021 – Taught Econ and US Government at Catalina Foothills High School in Tucson, Arizona</a:t>
            </a:r>
            <a:endParaRPr dirty="0"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 dirty="0"/>
              <a:t>Married in 1994 – Ellen</a:t>
            </a:r>
            <a:endParaRPr dirty="0"/>
          </a:p>
          <a:p>
            <a:pPr marL="68580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en-US" dirty="0"/>
              <a:t>Has online business - knitting patterns and rug weaving</a:t>
            </a:r>
            <a:endParaRPr dirty="0"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 dirty="0"/>
              <a:t>Daughter in 1997 – Kate</a:t>
            </a:r>
            <a:endParaRPr dirty="0"/>
          </a:p>
          <a:p>
            <a:pPr marL="68580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en-US" dirty="0"/>
              <a:t>Graduated from ASU in 2018</a:t>
            </a:r>
            <a:endParaRPr dirty="0"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 dirty="0"/>
              <a:t>Cat from 2014 to ? - Dobby</a:t>
            </a:r>
            <a:endParaRPr dirty="0"/>
          </a:p>
        </p:txBody>
      </p:sp>
      <p:pic>
        <p:nvPicPr>
          <p:cNvPr id="117" name="Google Shape;117;p1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591353" y="5228822"/>
            <a:ext cx="1952515" cy="1464387"/>
          </a:xfrm>
          <a:prstGeom prst="rect">
            <a:avLst/>
          </a:prstGeom>
          <a:noFill/>
          <a:ln>
            <a:noFill/>
          </a:ln>
        </p:spPr>
      </p:pic>
      <p:pic>
        <p:nvPicPr>
          <p:cNvPr id="119" name="Google Shape;119;p16" descr="The University of Arizona, Tucson, Arizona | Home"/>
          <p:cNvPicPr preferRelativeResize="0"/>
          <p:nvPr/>
        </p:nvPicPr>
        <p:blipFill rotWithShape="1">
          <a:blip r:embed="rId4">
            <a:alphaModFix/>
          </a:blip>
          <a:srcRect r="82961"/>
          <a:stretch/>
        </p:blipFill>
        <p:spPr>
          <a:xfrm>
            <a:off x="6848685" y="1690688"/>
            <a:ext cx="1017431" cy="924771"/>
          </a:xfrm>
          <a:prstGeom prst="rect">
            <a:avLst/>
          </a:prstGeom>
          <a:noFill/>
          <a:ln>
            <a:noFill/>
          </a:ln>
        </p:spPr>
      </p:pic>
      <p:pic>
        <p:nvPicPr>
          <p:cNvPr id="120" name="Google Shape;120;p16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8542043" y="1752931"/>
            <a:ext cx="1202614" cy="800284"/>
          </a:xfrm>
          <a:prstGeom prst="rect">
            <a:avLst/>
          </a:prstGeom>
          <a:noFill/>
          <a:ln>
            <a:noFill/>
          </a:ln>
        </p:spPr>
      </p:pic>
      <p:pic>
        <p:nvPicPr>
          <p:cNvPr id="121" name="Google Shape;121;p16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 rot="10800000">
            <a:off x="7074065" y="2947821"/>
            <a:ext cx="1918422" cy="1438817"/>
          </a:xfrm>
          <a:prstGeom prst="rect">
            <a:avLst/>
          </a:prstGeom>
          <a:noFill/>
          <a:ln>
            <a:noFill/>
          </a:ln>
        </p:spPr>
      </p:pic>
      <p:pic>
        <p:nvPicPr>
          <p:cNvPr id="122" name="Google Shape;122;p16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9591353" y="3472540"/>
            <a:ext cx="1918423" cy="1438817"/>
          </a:xfrm>
          <a:prstGeom prst="rect">
            <a:avLst/>
          </a:prstGeom>
          <a:noFill/>
          <a:ln>
            <a:noFill/>
          </a:ln>
        </p:spPr>
      </p:pic>
      <p:pic>
        <p:nvPicPr>
          <p:cNvPr id="123" name="Google Shape;123;p16"/>
          <p:cNvPicPr preferRelativeResize="0"/>
          <p:nvPr/>
        </p:nvPicPr>
        <p:blipFill rotWithShape="1">
          <a:blip r:embed="rId8">
            <a:alphaModFix/>
          </a:blip>
          <a:srcRect r="72736"/>
          <a:stretch/>
        </p:blipFill>
        <p:spPr>
          <a:xfrm>
            <a:off x="10151198" y="1438774"/>
            <a:ext cx="1202600" cy="1428601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E0F9496C-858D-41E2-8940-1EE81DC9590D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342243" y="4770466"/>
            <a:ext cx="2949677" cy="1659193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C25521-8D7E-475E-8583-4662709B06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Teaching and Personal – JCHS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CB514F0-D30E-4606-9D5B-64E864D00E1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3957735" cy="4351338"/>
          </a:xfrm>
        </p:spPr>
        <p:txBody>
          <a:bodyPr/>
          <a:lstStyle/>
          <a:p>
            <a:r>
              <a:rPr lang="en-US" dirty="0"/>
              <a:t>Teaching Intro to Engineering Design and Aerospace Engineering</a:t>
            </a:r>
          </a:p>
          <a:p>
            <a:r>
              <a:rPr lang="en-US" dirty="0"/>
              <a:t>National Honor Society Advisor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F09B9C90-6C4D-4926-BE97-A69E81AE90C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38156" y="3986099"/>
            <a:ext cx="2757911" cy="1551325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3494EFBF-D46E-4AE4-BEA8-D18A15197F6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12155" y="4761762"/>
            <a:ext cx="2985795" cy="167951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5CF49925-EB4F-49BD-9CED-5A78B4B1E05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761444" y="2236249"/>
            <a:ext cx="3337249" cy="1877202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87F8A63F-28FA-4CB7-B4B7-EACF58D8B65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10800000">
            <a:off x="5164356" y="1900660"/>
            <a:ext cx="2757911" cy="1551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824641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508</TotalTime>
  <Words>260</Words>
  <Application>Microsoft Office PowerPoint</Application>
  <PresentationFormat>Widescreen</PresentationFormat>
  <Paragraphs>38</Paragraphs>
  <Slides>5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7" baseType="lpstr">
      <vt:lpstr>Arial</vt:lpstr>
      <vt:lpstr>Office Theme</vt:lpstr>
      <vt:lpstr>The Early Years – Growing Up</vt:lpstr>
      <vt:lpstr>College and Military – Moving Up, Moving Out</vt:lpstr>
      <vt:lpstr>Raytheon – Climbing the Corp Ladder</vt:lpstr>
      <vt:lpstr>Teaching and Personal – Transitions</vt:lpstr>
      <vt:lpstr>Teaching and Personal – JCHS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Early Years – Growing Up</dc:title>
  <cp:lastModifiedBy>Thomas, Jeffrey L</cp:lastModifiedBy>
  <cp:revision>7</cp:revision>
  <dcterms:modified xsi:type="dcterms:W3CDTF">2025-01-07T20:57:36Z</dcterms:modified>
</cp:coreProperties>
</file>